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28" r:id="rId2"/>
  </p:sldMasterIdLst>
  <p:notesMasterIdLst>
    <p:notesMasterId r:id="rId20"/>
  </p:notesMasterIdLst>
  <p:sldIdLst>
    <p:sldId id="256" r:id="rId3"/>
    <p:sldId id="258" r:id="rId4"/>
    <p:sldId id="260" r:id="rId5"/>
    <p:sldId id="26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5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C353-E1C6-4AA5-8ECB-7A44D4729BB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9F8D9-D87B-4764-A57E-BC6EE628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9F8D9-D87B-4764-A57E-BC6EE628B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6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36E501-2174-4E32-B549-E30D60DADEF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3DB544-059A-4B7F-BE0E-C446970A5CE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1255713" y="2590800"/>
            <a:ext cx="6480174" cy="16732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LA121 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English for Communication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533400"/>
            <a:ext cx="5522913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My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English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Lab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Orientation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06358"/>
            <a:ext cx="1981200" cy="26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17433" r="11138" b="13559"/>
          <a:stretch/>
        </p:blipFill>
        <p:spPr>
          <a:xfrm>
            <a:off x="163285" y="108857"/>
            <a:ext cx="2607453" cy="2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8024D2-C8FB-467E-B3BF-DBFD7D52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4445" b="5556"/>
          <a:stretch/>
        </p:blipFill>
        <p:spPr>
          <a:xfrm>
            <a:off x="167406" y="1600201"/>
            <a:ext cx="8958781" cy="4595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6A7E3C-E2C7-4C5B-8097-37EFEBDE9C03}"/>
              </a:ext>
            </a:extLst>
          </p:cNvPr>
          <p:cNvSpPr/>
          <p:nvPr/>
        </p:nvSpPr>
        <p:spPr>
          <a:xfrm>
            <a:off x="2259280" y="2564823"/>
            <a:ext cx="3810000" cy="723900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310900" y="2133601"/>
            <a:ext cx="1441700" cy="43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761016" y="306777"/>
            <a:ext cx="3365171" cy="92883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เลือก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FreesiaUPC" panose="020B0604020202020204" pitchFamily="34" charset="-34"/>
              </a:rPr>
              <a:t>ASSIGNMENT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” </a:t>
            </a:r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เพื่อเข้าทำแบบฝึกหัดออนไลน์ตามที่ระบุไว้ในประมวลการสอน</a:t>
            </a:r>
            <a:endParaRPr lang="th-TH" sz="2000" b="1" u="sng" dirty="0">
              <a:solidFill>
                <a:schemeClr val="tx1"/>
              </a:solidFill>
              <a:latin typeface="+mj-lt"/>
              <a:cs typeface="FreesiaUPC" panose="020B0604020202020204" pitchFamily="34" charset="-34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529524" y="314715"/>
            <a:ext cx="3718876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Click on “</a:t>
            </a:r>
            <a:r>
              <a:rPr lang="en-US" b="1" dirty="0">
                <a:solidFill>
                  <a:srgbClr val="FF0000"/>
                </a:solidFill>
                <a:cs typeface="FreesiaUPC" panose="020B0604020202020204" pitchFamily="34" charset="-34"/>
              </a:rPr>
              <a:t>ASSIGNMENT</a:t>
            </a:r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” tap to do your online exercises. </a:t>
            </a:r>
          </a:p>
        </p:txBody>
      </p:sp>
      <p:sp>
        <p:nvSpPr>
          <p:cNvPr id="11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918542" y="304800"/>
            <a:ext cx="2205658" cy="947057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6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Picture 4" descr="Free Click Here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6" y="2708887"/>
            <a:ext cx="1120756" cy="11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d-cross | Outpost 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red-cross | Outpost 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red-cross | Outpost 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93150"/>
            <a:ext cx="559936" cy="4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2433" y="1965290"/>
            <a:ext cx="4937167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Don’t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click “course”.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 scores are not recorded.</a:t>
            </a:r>
          </a:p>
          <a:p>
            <a:pPr marL="285750" indent="-285750">
              <a:buFontTx/>
              <a:buChar char="-"/>
            </a:pPr>
            <a:r>
              <a:rPr lang="th-T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ห้าม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เข้าไปทำแบบฝึกหัดจากเมนู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course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ด้านขวาเพราะผู้สอนจะตรวจสอบคะแนนไม่ได้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cs typeface="Andalus" panose="02020603050405020304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16"/>
            <a:ext cx="1164771" cy="10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5839B-5C1E-4E5C-81E7-632D36311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5926" r="10833" b="25689"/>
          <a:stretch/>
        </p:blipFill>
        <p:spPr>
          <a:xfrm>
            <a:off x="368198" y="457200"/>
            <a:ext cx="8750072" cy="3234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581400"/>
            <a:ext cx="8305800" cy="30008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SELF-STUDY ASSIGNMENTS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/>
              <a:t>Self-study exercises on MyEnglishLab (Units 1-5) are equivalent to 30% of the evaluation criteria.</a:t>
            </a:r>
            <a:r>
              <a:rPr lang="th-TH" sz="1500" b="1" dirty="0"/>
              <a:t> </a:t>
            </a:r>
            <a:r>
              <a:rPr lang="th-TH" sz="1600" b="1" dirty="0">
                <a:solidFill>
                  <a:srgbClr val="FF0000"/>
                </a:solidFill>
              </a:rPr>
              <a:t>การเข้าทำแบบฝึกหัดออนไลน์ </a:t>
            </a:r>
            <a:r>
              <a:rPr lang="en-US" sz="1400" b="1" dirty="0">
                <a:solidFill>
                  <a:srgbClr val="FF0000"/>
                </a:solidFill>
              </a:rPr>
              <a:t>MyEnglishLab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th-TH" sz="1600" b="1" dirty="0">
                <a:solidFill>
                  <a:srgbClr val="FF0000"/>
                </a:solidFill>
              </a:rPr>
              <a:t>จะคิดเป็นสัดส่วนคะแนน 30</a:t>
            </a:r>
            <a:r>
              <a:rPr lang="en-US" sz="1600" b="1" dirty="0">
                <a:solidFill>
                  <a:srgbClr val="FF0000"/>
                </a:solidFill>
              </a:rPr>
              <a:t>%</a:t>
            </a:r>
            <a:r>
              <a:rPr lang="th-TH" sz="1600" b="1" dirty="0">
                <a:solidFill>
                  <a:srgbClr val="FF0000"/>
                </a:solidFill>
              </a:rPr>
              <a:t> จาก 100</a:t>
            </a:r>
            <a:r>
              <a:rPr lang="en-US" sz="1600" b="1" dirty="0">
                <a:solidFill>
                  <a:srgbClr val="FF0000"/>
                </a:solidFill>
              </a:rPr>
              <a:t>%</a:t>
            </a:r>
            <a:r>
              <a:rPr lang="th-TH" sz="16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/>
              <a:t>Two attempts are allowed in each exercise and the score is the average of two attempts.</a:t>
            </a:r>
            <a:r>
              <a:rPr lang="th-TH" sz="1500" b="1" dirty="0"/>
              <a:t> </a:t>
            </a:r>
            <a:r>
              <a:rPr lang="th-TH" sz="1500" b="1" dirty="0">
                <a:solidFill>
                  <a:srgbClr val="FF0000"/>
                </a:solidFill>
              </a:rPr>
              <a:t>นักศึกษา</a:t>
            </a:r>
            <a:r>
              <a:rPr lang="th-TH" sz="1600" b="1" dirty="0">
                <a:solidFill>
                  <a:srgbClr val="FF0000"/>
                </a:solidFill>
              </a:rPr>
              <a:t>สามารถทำแบบฝึกหัดซ้ำได้สองครั้งโดยระบบจะคิดคะแนนเฉลี่ยจากการทำทั้งสองครั้ง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/>
              <a:t>Complete all exercises and submit a picture of your weekly score report  and excel file score in Google Classroom every week.</a:t>
            </a:r>
            <a:r>
              <a:rPr lang="th-TH" sz="1500" b="1" dirty="0"/>
              <a:t> </a:t>
            </a:r>
            <a:r>
              <a:rPr lang="th-TH" sz="1600" b="1" dirty="0">
                <a:solidFill>
                  <a:srgbClr val="FF0000"/>
                </a:solidFill>
              </a:rPr>
              <a:t>นักศึกษาต้องทำแบบฝึกหัดให้ครบทุกแบบฝึกหัด และส่งรูปภาพรายงานผลคะแนนและตารางคะแนน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excel </a:t>
            </a:r>
            <a:r>
              <a:rPr lang="th-TH" sz="1600" b="1" dirty="0">
                <a:solidFill>
                  <a:srgbClr val="FF0000"/>
                </a:solidFill>
              </a:rPr>
              <a:t>ทุกสัปดาห์ให้ผู้สอนใน </a:t>
            </a:r>
            <a:r>
              <a:rPr lang="en-US" sz="1400" b="1" dirty="0">
                <a:solidFill>
                  <a:srgbClr val="FF0000"/>
                </a:solidFill>
              </a:rPr>
              <a:t>Google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classroom</a:t>
            </a:r>
            <a:endParaRPr lang="th-TH" sz="14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4"/>
            </a:pPr>
            <a:r>
              <a:rPr lang="en-US" sz="1500" b="1" dirty="0"/>
              <a:t>Exercise answer key will be available on every Monday of the week at 8.00 a.m. Students are to re-do that exercise to see the answer key in MyEnglishLab. The answer key files will also be posted at Google classroom. </a:t>
            </a:r>
            <a:r>
              <a:rPr lang="th-TH" sz="1600" b="1" dirty="0">
                <a:solidFill>
                  <a:srgbClr val="FF0000"/>
                </a:solidFill>
              </a:rPr>
              <a:t>นักศึกษาสามารถดูเฉลยของแบบฝึกหัดออนไลน์ที่ทำไปแล้วได้ในวันจันทร์ถัดไป หรือเข้าทำแบบฝึกหัดอีกครั้งเพื่อดูเฉลย อาจารย์ผู้สอนจะใส่ไฟล์เฉลยไว้ใน </a:t>
            </a:r>
            <a:r>
              <a:rPr lang="en-US" sz="1400" b="1" dirty="0">
                <a:solidFill>
                  <a:srgbClr val="FF0000"/>
                </a:solidFill>
              </a:rPr>
              <a:t>Google classroom </a:t>
            </a:r>
            <a:r>
              <a:rPr lang="th-TH" sz="1600" b="1" dirty="0">
                <a:solidFill>
                  <a:srgbClr val="FF0000"/>
                </a:solidFill>
              </a:rPr>
              <a:t>อีกทางด้วย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9099" y="1524000"/>
            <a:ext cx="56883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ndalus" panose="02020603050405020304" pitchFamily="18" charset="-78"/>
              </a:rPr>
              <a:t>How to submit a weekly score report</a:t>
            </a:r>
          </a:p>
          <a:p>
            <a:pPr algn="ctr"/>
            <a:r>
              <a:rPr lang="th-TH" sz="3600" b="1" dirty="0">
                <a:cs typeface="DilleniaUPC" panose="02020603050405020304" pitchFamily="18" charset="-34"/>
              </a:rPr>
              <a:t>วิธีการส่งรายงานผลประจำสัปดาห์</a:t>
            </a:r>
            <a:endParaRPr lang="en-US" b="1" dirty="0">
              <a:cs typeface="Andalus" panose="02020603050405020304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64" y="3513610"/>
            <a:ext cx="4572000" cy="12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3590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0999" y="3106737"/>
            <a:ext cx="23590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LA121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English for Communication 1</a:t>
            </a:r>
          </a:p>
        </p:txBody>
      </p:sp>
    </p:spTree>
    <p:extLst>
      <p:ext uri="{BB962C8B-B14F-4D97-AF65-F5344CB8AC3E}">
        <p14:creationId xmlns:p14="http://schemas.microsoft.com/office/powerpoint/2010/main" val="19678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6A7E3C-E2C7-4C5B-8097-37EFEBDE9C03}"/>
              </a:ext>
            </a:extLst>
          </p:cNvPr>
          <p:cNvSpPr/>
          <p:nvPr/>
        </p:nvSpPr>
        <p:spPr>
          <a:xfrm>
            <a:off x="2743200" y="2363418"/>
            <a:ext cx="4267200" cy="989382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4530504" y="98325"/>
            <a:ext cx="4461096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 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 เลือก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“</a:t>
            </a:r>
            <a:r>
              <a:rPr lang="en-US" sz="1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GRADEBOOK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”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 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เพื่อเข้าไปดูรายงาน</a:t>
            </a:r>
          </a:p>
          <a:p>
            <a:pPr marL="460375"/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  ผลคะแนนแบบฝึกหัดของแต่ละสัปดาห์</a:t>
            </a:r>
          </a:p>
        </p:txBody>
      </p:sp>
      <p:sp>
        <p:nvSpPr>
          <p:cNvPr id="9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1219200" y="98325"/>
            <a:ext cx="3794418" cy="92883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endParaRPr lang="th-TH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eesiaUPC" panose="020B0604020202020204" pitchFamily="34" charset="-34"/>
            </a:endParaRPr>
          </a:p>
          <a:p>
            <a:pPr marL="179388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“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GRADEBOOK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 tab to view weekly score report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eesiaUPC" panose="020B0604020202020204" pitchFamily="34" charset="-34"/>
              </a:rPr>
              <a:t>. </a:t>
            </a:r>
          </a:p>
          <a:p>
            <a:pPr marL="512763"/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eesiaUPC" panose="020B06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1565" r="13048" b="12422"/>
          <a:stretch/>
        </p:blipFill>
        <p:spPr bwMode="auto">
          <a:xfrm>
            <a:off x="304800" y="1295400"/>
            <a:ext cx="8560266" cy="54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6A7E3C-E2C7-4C5B-8097-37EFEBDE9C03}"/>
              </a:ext>
            </a:extLst>
          </p:cNvPr>
          <p:cNvSpPr/>
          <p:nvPr/>
        </p:nvSpPr>
        <p:spPr>
          <a:xfrm>
            <a:off x="2927583" y="2352532"/>
            <a:ext cx="3314700" cy="695468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3920815" y="1828800"/>
            <a:ext cx="1441700" cy="43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4" descr="Free Click Here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44" y="2193129"/>
            <a:ext cx="1120756" cy="11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1219199" cy="109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CBF1CCA-7B50-4AD4-A286-8A85970F6C2A}"/>
              </a:ext>
            </a:extLst>
          </p:cNvPr>
          <p:cNvGrpSpPr/>
          <p:nvPr/>
        </p:nvGrpSpPr>
        <p:grpSpPr>
          <a:xfrm>
            <a:off x="780842" y="1360048"/>
            <a:ext cx="5946764" cy="5421752"/>
            <a:chOff x="428171" y="1394201"/>
            <a:chExt cx="5820230" cy="523519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20562F4-949A-44B6-8390-1F365F946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1" t="11160" r="15756" b="5231"/>
            <a:stretch/>
          </p:blipFill>
          <p:spPr bwMode="auto">
            <a:xfrm>
              <a:off x="428171" y="1394201"/>
              <a:ext cx="5820230" cy="434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37783577-971F-4279-B3CE-6E8EFDB71C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1" t="38962" r="31533" b="15788"/>
            <a:stretch/>
          </p:blipFill>
          <p:spPr bwMode="auto">
            <a:xfrm>
              <a:off x="2806640" y="3791287"/>
              <a:ext cx="3258224" cy="236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B05485-B9FF-49F6-9082-41853FF8F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035" t="73306" r="13333" b="18642"/>
            <a:stretch/>
          </p:blipFill>
          <p:spPr>
            <a:xfrm>
              <a:off x="3581400" y="6150703"/>
              <a:ext cx="2551066" cy="478697"/>
            </a:xfrm>
            <a:prstGeom prst="rect">
              <a:avLst/>
            </a:prstGeom>
          </p:spPr>
        </p:pic>
      </p:grp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4225180" y="87087"/>
            <a:ext cx="3852020" cy="9144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08038"/>
            <a:r>
              <a:rPr lang="th-TH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เลือก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บทเรียนที่ต้องการ</a:t>
            </a:r>
            <a:r>
              <a:rPr lang="th-TH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ดู</a:t>
            </a:r>
            <a:endParaRPr lang="en-US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FreesiaUPC" panose="020B0604020202020204" pitchFamily="34" charset="-34"/>
            </a:endParaRPr>
          </a:p>
          <a:p>
            <a:pPr marL="808038"/>
            <a:r>
              <a:rPr lang="th-TH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รายงาน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FreesiaUPC" panose="020B0604020202020204" pitchFamily="34" charset="-34"/>
              </a:rPr>
              <a:t>ผล</a:t>
            </a:r>
          </a:p>
        </p:txBody>
      </p:sp>
      <p:sp>
        <p:nvSpPr>
          <p:cNvPr id="9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1186544" y="76200"/>
            <a:ext cx="3689006" cy="925286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endParaRPr lang="th-TH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eesiaUPC" panose="020B0604020202020204" pitchFamily="34" charset="-34"/>
            </a:endParaRPr>
          </a:p>
          <a:p>
            <a:pPr marL="179388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“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to view the </a:t>
            </a:r>
            <a:endParaRPr lang="en-US" sz="2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9388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 report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eesiaUPC" panose="020B0604020202020204" pitchFamily="34" charset="-34"/>
              </a:rPr>
              <a:t>.</a:t>
            </a:r>
          </a:p>
          <a:p>
            <a:pPr marL="512763"/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ees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1026999" y="3276600"/>
            <a:ext cx="725601" cy="23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4" descr="Free Click Here Cliparts, Download Free Clip Art, Free Clip Art o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30" y="3526086"/>
            <a:ext cx="1120756" cy="11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74832"/>
            <a:ext cx="12192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D788F1-99AE-4384-BAB5-117BB7EFD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8733" r="14095" b="8601"/>
          <a:stretch/>
        </p:blipFill>
        <p:spPr>
          <a:xfrm>
            <a:off x="277835" y="1286929"/>
            <a:ext cx="6101683" cy="543034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8" y="2346672"/>
            <a:ext cx="1716475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Capture Icons - Free Download, PNG and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Capture Icons - Free Download, PNG and 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Capture Icons - Free Download, PNG and 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rrow: Pentagon 12">
            <a:extLst>
              <a:ext uri="{FF2B5EF4-FFF2-40B4-BE49-F238E27FC236}">
                <a16:creationId xmlns:a16="http://schemas.microsoft.com/office/drawing/2014/main" id="{F1950158-C81C-4275-8288-5A4DC195FD86}"/>
              </a:ext>
            </a:extLst>
          </p:cNvPr>
          <p:cNvSpPr/>
          <p:nvPr/>
        </p:nvSpPr>
        <p:spPr>
          <a:xfrm>
            <a:off x="5105400" y="86241"/>
            <a:ext cx="4038600" cy="1193661"/>
          </a:xfrm>
          <a:prstGeom prst="homePlate">
            <a:avLst>
              <a:gd name="adj" fmla="val 760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04863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ถ่ายภาพหน้าจอและดาวน์โหลด   </a:t>
            </a:r>
          </a:p>
          <a:p>
            <a:pPr marL="804863"/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  รายงานผล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การทำ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แบบฝึกหัดส่ง</a:t>
            </a:r>
          </a:p>
          <a:p>
            <a:pPr marL="893763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ใน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Google Classroom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reesiaUPC" panose="020B0604020202020204" pitchFamily="34" charset="-34"/>
              </a:rPr>
              <a:t>ทุกสัปดาห์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FreesiaUPC" panose="020B0604020202020204" pitchFamily="34" charset="-34"/>
            </a:endParaRPr>
          </a:p>
        </p:txBody>
      </p:sp>
      <p:sp>
        <p:nvSpPr>
          <p:cNvPr id="16" name="Arrow: Pentagon 9">
            <a:extLst>
              <a:ext uri="{FF2B5EF4-FFF2-40B4-BE49-F238E27FC236}">
                <a16:creationId xmlns:a16="http://schemas.microsoft.com/office/drawing/2014/main" id="{A4ABBF61-EC66-4F75-93AE-EFBBD19FAF8F}"/>
              </a:ext>
            </a:extLst>
          </p:cNvPr>
          <p:cNvSpPr/>
          <p:nvPr/>
        </p:nvSpPr>
        <p:spPr>
          <a:xfrm>
            <a:off x="1251858" y="69229"/>
            <a:ext cx="4767942" cy="1210673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endParaRPr lang="th-TH" b="1" dirty="0">
              <a:solidFill>
                <a:schemeClr val="bg1"/>
              </a:solidFill>
              <a:cs typeface="FreesiaUPC" panose="020B0604020202020204" pitchFamily="34" charset="-34"/>
            </a:endParaRPr>
          </a:p>
          <a:p>
            <a:pPr marL="176213"/>
            <a:r>
              <a:rPr lang="en-US" sz="2000" b="1" u="sng" dirty="0">
                <a:solidFill>
                  <a:srgbClr val="FFFF00"/>
                </a:solidFill>
              </a:rPr>
              <a:t>Take a screenshot and download excel file </a:t>
            </a:r>
            <a:r>
              <a:rPr lang="en-US" b="1" dirty="0">
                <a:solidFill>
                  <a:schemeClr val="bg1"/>
                </a:solidFill>
              </a:rPr>
              <a:t>of the score report  and submit them in Google Classroom</a:t>
            </a:r>
            <a:r>
              <a:rPr lang="en-US" b="1" dirty="0">
                <a:solidFill>
                  <a:schemeClr val="bg1"/>
                </a:solidFill>
                <a:cs typeface="FreesiaUPC" panose="020B0604020202020204" pitchFamily="34" charset="-34"/>
              </a:rPr>
              <a:t> every week.</a:t>
            </a:r>
          </a:p>
          <a:p>
            <a:pPr marL="512763"/>
            <a:endParaRPr lang="en-US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55312-7186-4130-843D-2E15B2139B08}"/>
              </a:ext>
            </a:extLst>
          </p:cNvPr>
          <p:cNvSpPr txBox="1"/>
          <p:nvPr/>
        </p:nvSpPr>
        <p:spPr>
          <a:xfrm>
            <a:off x="4440091" y="6174053"/>
            <a:ext cx="2137514" cy="43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2674922" y="1502963"/>
            <a:ext cx="3530338" cy="44406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46C04-B995-450E-B229-5826338C0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07" y="2600843"/>
            <a:ext cx="1493649" cy="1219306"/>
          </a:xfrm>
          <a:prstGeom prst="rect">
            <a:avLst/>
          </a:prstGeom>
        </p:spPr>
      </p:pic>
      <p:pic>
        <p:nvPicPr>
          <p:cNvPr id="1039" name="Picture 15" descr="Arrow PNG Image - PngP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41" y="2346672"/>
            <a:ext cx="1139004" cy="9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rrow PNG Image - PngPix">
            <a:extLst>
              <a:ext uri="{FF2B5EF4-FFF2-40B4-BE49-F238E27FC236}">
                <a16:creationId xmlns:a16="http://schemas.microsoft.com/office/drawing/2014/main" id="{BCDE47D3-3B7A-447E-909F-657AEA1D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6780" flipV="1">
            <a:off x="5810419" y="4485301"/>
            <a:ext cx="2869561" cy="11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62"/>
            <a:ext cx="1447799" cy="13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llogan Blogger: Any Questions?">
            <a:extLst>
              <a:ext uri="{FF2B5EF4-FFF2-40B4-BE49-F238E27FC236}">
                <a16:creationId xmlns:a16="http://schemas.microsoft.com/office/drawing/2014/main" id="{FD2DD7C9-EC79-46A7-987F-2EBA756D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1676400"/>
            <a:ext cx="3810000" cy="27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61257"/>
            <a:ext cx="1403890" cy="12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School Teacher Female Teacher Clipart - Png Download (#217036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School Teacher Female Teacher Clipart - Png Download (#2170365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485" y="3538506"/>
            <a:ext cx="3341914" cy="29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50019"/>
            <a:ext cx="2788690" cy="317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6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à¸à¸¥à¸à¸²à¸£à¸à¹à¸à¸«à¸²à¸£à¸¹à¸à¸ à¸²à¸à¸ªà¸³à¸«à¸£à¸±à¸ online study">
            <a:extLst>
              <a:ext uri="{FF2B5EF4-FFF2-40B4-BE49-F238E27FC236}">
                <a16:creationId xmlns:a16="http://schemas.microsoft.com/office/drawing/2014/main" id="{9EEF5BA5-E7EA-4D62-B03D-CB157C8DC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1"/>
          <a:stretch/>
        </p:blipFill>
        <p:spPr bwMode="auto">
          <a:xfrm>
            <a:off x="6248400" y="3733800"/>
            <a:ext cx="2462320" cy="20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FB5DE70-FC06-4AA1-8179-5425A9A1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23" y="1371600"/>
            <a:ext cx="3014677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à¸à¸¥à¸à¸²à¸£à¸à¹à¸à¸«à¸²à¸£à¸¹à¸à¸ à¸²à¸à¸ªà¸³à¸«à¸£à¸±à¸ playing computer animation">
            <a:extLst>
              <a:ext uri="{FF2B5EF4-FFF2-40B4-BE49-F238E27FC236}">
                <a16:creationId xmlns:a16="http://schemas.microsoft.com/office/drawing/2014/main" id="{CA6E9667-D4ED-4169-B9F5-A0FA9DF03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528495" cy="23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73716-D381-47CB-B4FA-F44DB497FE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5767" y="3038229"/>
            <a:ext cx="3202476" cy="249793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16693"/>
            <a:ext cx="1376259" cy="12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41882" y="4038600"/>
            <a:ext cx="50021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  <a:cs typeface="Aharoni" panose="02010803020104030203" pitchFamily="2" charset="-79"/>
              </a:rPr>
              <a:t>Online self-study </a:t>
            </a:r>
            <a:r>
              <a:rPr lang="en-US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(30%)</a:t>
            </a:r>
          </a:p>
          <a:p>
            <a:pPr algn="ctr"/>
            <a:r>
              <a:rPr lang="en-US" b="1" dirty="0">
                <a:latin typeface="Book Antiqua" panose="02040602050305030304" pitchFamily="18" charset="0"/>
                <a:cs typeface="Aharoni" panose="02010803020104030203" pitchFamily="2" charset="-79"/>
              </a:rPr>
              <a:t>3 Quizzes (50%)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56189"/>
              </p:ext>
            </p:extLst>
          </p:nvPr>
        </p:nvGraphicFramePr>
        <p:xfrm>
          <a:off x="4931153" y="4882338"/>
          <a:ext cx="3423576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Quiz 1(Week7)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Units</a:t>
                      </a:r>
                      <a:r>
                        <a:rPr lang="en-US" sz="1600" baseline="0" dirty="0"/>
                        <a:t> 1-2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Quiz 2 (Week 12)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Units 3-4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Quiz 3 (Week 15)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 5</a:t>
                      </a:r>
                      <a:endParaRPr lang="en-US" sz="1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ผลการค้นหารูปภาพสำหรับ plus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66" y="3014808"/>
            <a:ext cx="738643" cy="7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330">
            <a:off x="993815" y="2727095"/>
            <a:ext cx="2066346" cy="262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2743200" y="315965"/>
            <a:ext cx="5943602" cy="172048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endParaRPr lang="en-US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109728" indent="0" algn="ctr">
              <a:buNone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Teaching and Learning Approaches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6782E-0057-4EA9-BDE8-59808FDE53BC}"/>
              </a:ext>
            </a:extLst>
          </p:cNvPr>
          <p:cNvSpPr txBox="1"/>
          <p:nvPr/>
        </p:nvSpPr>
        <p:spPr>
          <a:xfrm>
            <a:off x="860066" y="55500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In-class activities + speaking tasks (20%)</a:t>
            </a:r>
            <a:endParaRPr lang="th-TH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AAB13-4348-4621-9844-24E61CDF1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624558"/>
            <a:ext cx="1752600" cy="1365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17433" r="11138" b="13559"/>
          <a:stretch/>
        </p:blipFill>
        <p:spPr>
          <a:xfrm>
            <a:off x="217714" y="196636"/>
            <a:ext cx="2290343" cy="20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9057" y="229403"/>
            <a:ext cx="707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 to access LA121 online self-study tools</a:t>
            </a:r>
          </a:p>
          <a:p>
            <a:r>
              <a:rPr lang="th-TH" sz="2800" b="1" dirty="0" smtClean="0">
                <a:latin typeface="Andalus" panose="02020603050405020304" pitchFamily="18" charset="-78"/>
              </a:rPr>
              <a:t>วิธีการเข้าใช้บทเรียนออนไลน์ของรายวิชา </a:t>
            </a: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LA121</a:t>
            </a:r>
            <a:endParaRPr lang="en-US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AutoShape 6" descr="Red, Rounded,with Number 1 Clip Art at Clker.com - vector clip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d, Rounded,with Number 1 Clip Art at Clker.com - vector clip ar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Red, Rounded,with Number 1 Clip Art at Clker.com - vector clip art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Red, Rounded,with Number 1 Clip Art at Clker.com - vector clip art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8" descr="Red, Rounded,with Number 1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51" y="1998786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2 clipart, Picture #4576 2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19" y="228236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69619" y="4529643"/>
            <a:ext cx="3581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Download application 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“PPE” </a:t>
            </a:r>
            <a:r>
              <a:rPr lang="en-US" b="1" dirty="0">
                <a:latin typeface="Book Antiqua" panose="02040602050305030304" pitchFamily="18" charset="0"/>
              </a:rPr>
              <a:t>on your mobile device for additional 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1" dirty="0">
                <a:latin typeface="Book Antiqua" panose="02040602050305030304" pitchFamily="18" charset="0"/>
              </a:rPr>
              <a:t>ดาวน์โหลดแอพพลิเคชั่น </a:t>
            </a:r>
            <a:r>
              <a:rPr lang="en-US" b="1" dirty="0">
                <a:latin typeface="Book Antiqua" panose="02040602050305030304" pitchFamily="18" charset="0"/>
              </a:rPr>
              <a:t>“PPE”</a:t>
            </a:r>
            <a:r>
              <a:rPr lang="th-TH" b="1" dirty="0">
                <a:latin typeface="Book Antiqua" panose="02040602050305030304" pitchFamily="18" charset="0"/>
              </a:rPr>
              <a:t> ลงในโทรศัพท์มือถือเพื่อฝึกฝนเนื้อหาบทเรียนเพิ่มเติม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439" y="4350115"/>
            <a:ext cx="439674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Register on 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MyEnglishLab</a:t>
            </a:r>
            <a:r>
              <a:rPr lang="en-US" b="1" dirty="0">
                <a:latin typeface="Book Antiqua" panose="02040602050305030304" pitchFamily="18" charset="0"/>
              </a:rPr>
              <a:t> via computer or mobile device and complete all exercises that are assigned weekly by your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1" dirty="0">
                <a:latin typeface="Book Antiqua" panose="02040602050305030304" pitchFamily="18" charset="0"/>
              </a:rPr>
              <a:t>ลงทะเบียนเข้าสู่ </a:t>
            </a:r>
            <a:r>
              <a:rPr lang="en-US" b="1" dirty="0">
                <a:latin typeface="Book Antiqua" panose="02040602050305030304" pitchFamily="18" charset="0"/>
              </a:rPr>
              <a:t>MyEnglishLab </a:t>
            </a:r>
            <a:r>
              <a:rPr lang="th-TH" b="1" dirty="0">
                <a:latin typeface="Book Antiqua" panose="02040602050305030304" pitchFamily="18" charset="0"/>
              </a:rPr>
              <a:t>ผ่านคอมพิวเตอร์หรือโทรศัพท์มือถือ เพื่อเข้าไปทำบทเรียนต่างๆ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th-TH" b="1" dirty="0">
                <a:latin typeface="Book Antiqua" panose="02040602050305030304" pitchFamily="18" charset="0"/>
              </a:rPr>
              <a:t>ตามที่ได้รับมอบหมายในแต่ละสัปดาห์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5" name="AutoShape 21" descr="App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62E3C-BB9E-49F8-888E-2F16AE2C1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43" t="31953" r="68410" b="11812"/>
          <a:stretch/>
        </p:blipFill>
        <p:spPr>
          <a:xfrm>
            <a:off x="5509260" y="2072689"/>
            <a:ext cx="1295401" cy="2362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E27630-3669-4C73-9A9B-52AE82DC9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54" t="31872" r="10821" b="11892"/>
          <a:stretch/>
        </p:blipFill>
        <p:spPr>
          <a:xfrm>
            <a:off x="437275" y="1903146"/>
            <a:ext cx="3235326" cy="2362200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2ACAC7E5-203B-4785-B5E4-D7D035A2A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b="13666"/>
          <a:stretch/>
        </p:blipFill>
        <p:spPr bwMode="auto">
          <a:xfrm>
            <a:off x="6629400" y="3015542"/>
            <a:ext cx="2086059" cy="87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EC0690-8A97-4230-9C85-AA45AB43F1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244" y="2551625"/>
            <a:ext cx="2305756" cy="1798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7" y="199695"/>
            <a:ext cx="1125764" cy="10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1657" y="1401553"/>
            <a:ext cx="4957582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anose="02020603050405020304" pitchFamily="18" charset="-34"/>
              </a:rPr>
              <a:t>6 steps to register on </a:t>
            </a:r>
            <a:r>
              <a:rPr lang="en-US" sz="4400" b="1" dirty="0">
                <a:solidFill>
                  <a:srgbClr val="002060"/>
                </a:solidFill>
                <a:cs typeface="DilleniaUPC" panose="02020603050405020304" pitchFamily="18" charset="-34"/>
              </a:rPr>
              <a:t>My</a:t>
            </a:r>
            <a:r>
              <a:rPr lang="en-US" sz="4400" b="1" dirty="0">
                <a:solidFill>
                  <a:srgbClr val="00B0F0"/>
                </a:solidFill>
                <a:cs typeface="DilleniaUPC" panose="02020603050405020304" pitchFamily="18" charset="-34"/>
              </a:rPr>
              <a:t>English</a:t>
            </a:r>
            <a:r>
              <a:rPr lang="en-US" sz="4400" b="1" dirty="0">
                <a:solidFill>
                  <a:srgbClr val="002060"/>
                </a:solidFill>
                <a:cs typeface="DilleniaUPC" panose="02020603050405020304" pitchFamily="18" charset="-34"/>
              </a:rPr>
              <a:t>Lab</a:t>
            </a:r>
          </a:p>
          <a:p>
            <a:pPr algn="ctr"/>
            <a:r>
              <a:rPr lang="th-TH" sz="4400" b="1" dirty="0">
                <a:cs typeface="DilleniaUPC" panose="02020603050405020304" pitchFamily="18" charset="-34"/>
              </a:rPr>
              <a:t>วิธีการลงทะเบียนเข้าใช้</a:t>
            </a:r>
            <a:r>
              <a:rPr lang="th-TH" sz="4400" b="1" dirty="0" smtClean="0">
                <a:cs typeface="DilleniaUPC" panose="02020603050405020304" pitchFamily="18" charset="-34"/>
              </a:rPr>
              <a:t>งาน</a:t>
            </a:r>
            <a:endParaRPr lang="en-US" sz="4400" b="1" dirty="0">
              <a:cs typeface="Dilleni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BD21-9B49-4660-868B-76D3425E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301620"/>
            <a:ext cx="1905000" cy="14839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70857"/>
            <a:ext cx="23590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799" y="2986994"/>
            <a:ext cx="23590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LA121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English for Communication 1</a:t>
            </a:r>
          </a:p>
        </p:txBody>
      </p:sp>
    </p:spTree>
    <p:extLst>
      <p:ext uri="{BB962C8B-B14F-4D97-AF65-F5344CB8AC3E}">
        <p14:creationId xmlns:p14="http://schemas.microsoft.com/office/powerpoint/2010/main" val="2655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A9FA9-EC78-489B-A939-BB3B031EA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30833" b="26296"/>
          <a:stretch/>
        </p:blipFill>
        <p:spPr>
          <a:xfrm>
            <a:off x="609600" y="1219200"/>
            <a:ext cx="8176260" cy="4419600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714999" y="163989"/>
            <a:ext cx="3429001" cy="92883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algn="ctr"/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ไปที่เว็บไซต์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Google </a:t>
            </a:r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พิมพ์คำว่า </a:t>
            </a:r>
            <a:r>
              <a:rPr lang="en-US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“</a:t>
            </a:r>
            <a:r>
              <a:rPr lang="en-US" b="1" dirty="0">
                <a:solidFill>
                  <a:srgbClr val="FF0000"/>
                </a:solidFill>
                <a:latin typeface="+mj-lt"/>
                <a:cs typeface="FreesiaUPC" panose="020B0604020202020204" pitchFamily="34" charset="-34"/>
              </a:rPr>
              <a:t>Pearson English portal</a:t>
            </a:r>
            <a:r>
              <a:rPr lang="en-US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” </a:t>
            </a:r>
            <a:endParaRPr lang="th-TH" b="1" dirty="0">
              <a:solidFill>
                <a:schemeClr val="tx1"/>
              </a:solidFill>
              <a:latin typeface="+mj-lt"/>
              <a:cs typeface="FreesiaUPC" panose="020B0604020202020204" pitchFamily="34" charset="-34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743201" y="163989"/>
            <a:ext cx="3804380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01638"/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Go to Google website and  type “</a:t>
            </a:r>
            <a:r>
              <a:rPr lang="en-US" b="1" dirty="0">
                <a:solidFill>
                  <a:srgbClr val="FF0000"/>
                </a:solidFill>
                <a:cs typeface="FreesiaUPC" panose="020B0604020202020204" pitchFamily="34" charset="-34"/>
              </a:rPr>
              <a:t>Pearson  English Portal</a:t>
            </a:r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” into the search box  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838200" y="151123"/>
            <a:ext cx="2351314" cy="928829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1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ircle Arrow Click Here - 2yamah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940">
            <a:off x="519177" y="2882333"/>
            <a:ext cx="1572764" cy="10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lick Here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120756" cy="11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93"/>
            <a:ext cx="1143000" cy="10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6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6A8720-58F7-4DBC-A7EA-C5C92DF6F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0914" r="1754" b="6130"/>
          <a:stretch/>
        </p:blipFill>
        <p:spPr>
          <a:xfrm>
            <a:off x="304800" y="1674382"/>
            <a:ext cx="8534400" cy="419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8960F-0216-498C-922F-DCC9DC843A07}"/>
              </a:ext>
            </a:extLst>
          </p:cNvPr>
          <p:cNvSpPr txBox="1"/>
          <p:nvPr/>
        </p:nvSpPr>
        <p:spPr>
          <a:xfrm>
            <a:off x="6626087" y="4171222"/>
            <a:ext cx="2209800" cy="18425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303139" y="159748"/>
            <a:ext cx="3840861" cy="1059452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algn="ctr"/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คลิก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FreesiaUPC" panose="020B0604020202020204" pitchFamily="34" charset="-34"/>
              </a:rPr>
              <a:t>Sign in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”</a:t>
            </a:r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 เพื่อเข้าสู่ระบบการเรียนออนไลน์ </a:t>
            </a:r>
            <a:r>
              <a:rPr lang="en-US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FreesiaUPC" panose="020B0604020202020204" pitchFamily="34" charset="-34"/>
              </a:rPr>
              <a:t>MyEnglishLab</a:t>
            </a:r>
            <a:r>
              <a:rPr lang="en-US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” </a:t>
            </a:r>
            <a:endParaRPr lang="th-TH" b="1" dirty="0">
              <a:solidFill>
                <a:schemeClr val="tx1"/>
              </a:solidFill>
              <a:latin typeface="+mj-lt"/>
              <a:cs typeface="FreesiaUPC" panose="020B0604020202020204" pitchFamily="34" charset="-34"/>
            </a:endParaRPr>
          </a:p>
        </p:txBody>
      </p:sp>
      <p:sp>
        <p:nvSpPr>
          <p:cNvPr id="11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617323" y="159748"/>
            <a:ext cx="3402477" cy="1048566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Click “</a:t>
            </a:r>
            <a:r>
              <a:rPr lang="en-US" b="1" dirty="0">
                <a:solidFill>
                  <a:srgbClr val="FF0000"/>
                </a:solidFill>
                <a:cs typeface="FreesiaUPC" panose="020B0604020202020204" pitchFamily="34" charset="-34"/>
              </a:rPr>
              <a:t>sign in</a:t>
            </a:r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” to access “</a:t>
            </a:r>
            <a:r>
              <a:rPr lang="en-US" b="1" dirty="0">
                <a:solidFill>
                  <a:srgbClr val="FF0000"/>
                </a:solidFill>
                <a:cs typeface="FreesiaUPC" panose="020B0604020202020204" pitchFamily="34" charset="-34"/>
              </a:rPr>
              <a:t>MyEnglishLab</a:t>
            </a:r>
            <a:r>
              <a:rPr lang="en-US" b="1" dirty="0">
                <a:solidFill>
                  <a:schemeClr val="tx1"/>
                </a:solidFill>
                <a:cs typeface="FreesiaUPC" panose="020B0604020202020204" pitchFamily="34" charset="-34"/>
              </a:rPr>
              <a:t>”, Pearson online learning tool</a:t>
            </a:r>
          </a:p>
        </p:txBody>
      </p:sp>
      <p:sp>
        <p:nvSpPr>
          <p:cNvPr id="12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1066800" y="152399"/>
            <a:ext cx="2133600" cy="1045029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2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2" descr="Circle Arrow Click Here - 2yamah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564">
            <a:off x="4860702" y="5090159"/>
            <a:ext cx="1537379" cy="7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74191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BAC32-07DE-4580-9EBD-C8A553A57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1092" r="25218" b="5556"/>
          <a:stretch/>
        </p:blipFill>
        <p:spPr>
          <a:xfrm>
            <a:off x="1125681" y="1559124"/>
            <a:ext cx="7716650" cy="480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C8960F-0216-498C-922F-DCC9DC843A07}"/>
              </a:ext>
            </a:extLst>
          </p:cNvPr>
          <p:cNvSpPr txBox="1"/>
          <p:nvPr/>
        </p:nvSpPr>
        <p:spPr>
          <a:xfrm>
            <a:off x="3758795" y="3460150"/>
            <a:ext cx="4142001" cy="2037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2E3E8-781A-425E-9778-575A154242EF}"/>
              </a:ext>
            </a:extLst>
          </p:cNvPr>
          <p:cNvSpPr txBox="1"/>
          <p:nvPr/>
        </p:nvSpPr>
        <p:spPr>
          <a:xfrm>
            <a:off x="175992" y="3959424"/>
            <a:ext cx="3514299" cy="1077218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Username </a:t>
            </a:r>
            <a:r>
              <a:rPr lang="th-TH" sz="1600" b="1" dirty="0">
                <a:solidFill>
                  <a:schemeClr val="bg1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1600" b="1" dirty="0">
                <a:solidFill>
                  <a:schemeClr val="bg1"/>
                </a:solidFill>
              </a:rPr>
              <a:t>student ID number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                         (</a:t>
            </a:r>
            <a:r>
              <a:rPr lang="th-TH" sz="1600" b="1" dirty="0">
                <a:solidFill>
                  <a:schemeClr val="bg1"/>
                </a:solidFill>
              </a:rPr>
              <a:t>เลขทะเบียนนักศึกษา)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Password </a:t>
            </a:r>
            <a:r>
              <a:rPr lang="th-TH" sz="1600" b="1" dirty="0">
                <a:solidFill>
                  <a:schemeClr val="bg1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Dpu </a:t>
            </a:r>
            <a:r>
              <a:rPr lang="en-US" sz="1600" b="1" dirty="0">
                <a:solidFill>
                  <a:schemeClr val="bg1"/>
                </a:solidFill>
                <a:sym typeface="Wingdings"/>
              </a:rPr>
              <a:t>+ </a:t>
            </a:r>
            <a:r>
              <a:rPr lang="en-US" sz="1400" b="1" dirty="0">
                <a:solidFill>
                  <a:schemeClr val="bg1"/>
                </a:solidFill>
              </a:rPr>
              <a:t>Identification number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                        </a:t>
            </a:r>
            <a:r>
              <a:rPr lang="en-US" sz="1600" b="1" dirty="0" smtClean="0">
                <a:solidFill>
                  <a:schemeClr val="bg1"/>
                </a:solidFill>
              </a:rPr>
              <a:t>(Dpu </a:t>
            </a:r>
            <a:r>
              <a:rPr lang="th-TH" sz="1600" b="1" dirty="0">
                <a:solidFill>
                  <a:schemeClr val="bg1"/>
                </a:solidFill>
              </a:rPr>
              <a:t>ตามด้วยรหัสบัตรประชาชน)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829795" y="381001"/>
            <a:ext cx="3314205" cy="92883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th-TH" sz="24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ลงชื่อเข้าสู่ระบบด้วยบัญชีผู้ใช้และรหัสผ่าน</a:t>
            </a:r>
          </a:p>
        </p:txBody>
      </p:sp>
      <p:sp>
        <p:nvSpPr>
          <p:cNvPr id="11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751154" y="381001"/>
            <a:ext cx="3564872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5613"/>
            <a:r>
              <a:rPr lang="en-US" sz="2000" b="1" dirty="0">
                <a:solidFill>
                  <a:schemeClr val="tx1"/>
                </a:solidFill>
                <a:cs typeface="FreesiaUPC" panose="020B0604020202020204" pitchFamily="34" charset="-34"/>
              </a:rPr>
              <a:t>Sign in with username and password</a:t>
            </a:r>
            <a:r>
              <a:rPr lang="th-TH" sz="2000" b="1" dirty="0">
                <a:solidFill>
                  <a:schemeClr val="tx1"/>
                </a:solidFill>
                <a:cs typeface="FreesiaUPC" panose="020B0604020202020204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cs typeface="FreesiaUPC" panose="020B0604020202020204" pitchFamily="34" charset="-34"/>
            </a:endParaRPr>
          </a:p>
        </p:txBody>
      </p:sp>
      <p:sp>
        <p:nvSpPr>
          <p:cNvPr id="12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685800" y="381000"/>
            <a:ext cx="2512965" cy="928829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3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653" y="3955847"/>
            <a:ext cx="291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63xxxxxxxxxx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006" y="4745608"/>
            <a:ext cx="291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Dpuxxxxxxxx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Up Arrow 13">
            <a:extLst>
              <a:ext uri="{FF2B5EF4-FFF2-40B4-BE49-F238E27FC236}">
                <a16:creationId xmlns:a16="http://schemas.microsoft.com/office/drawing/2014/main" id="{8E285CFD-9FAE-4AE5-9210-4467D210E86A}"/>
              </a:ext>
            </a:extLst>
          </p:cNvPr>
          <p:cNvSpPr/>
          <p:nvPr/>
        </p:nvSpPr>
        <p:spPr>
          <a:xfrm rot="5400000">
            <a:off x="3404079" y="3887944"/>
            <a:ext cx="572424" cy="7118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099457" cy="98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E5598-F292-4826-B6ED-AC03CD955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5" b="7037"/>
          <a:stretch/>
        </p:blipFill>
        <p:spPr>
          <a:xfrm>
            <a:off x="311197" y="1447800"/>
            <a:ext cx="8641005" cy="4953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6280429" y="4209804"/>
            <a:ext cx="2251001" cy="2209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867400" y="304800"/>
            <a:ext cx="3276600" cy="932701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9438"/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เลือก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MyEnglishLab </a:t>
            </a:r>
            <a:endParaRPr lang="en-US" sz="2000" b="1" dirty="0" smtClean="0">
              <a:solidFill>
                <a:schemeClr val="tx1"/>
              </a:solidFill>
              <a:latin typeface="+mj-lt"/>
              <a:cs typeface="FreesiaUPC" panose="020B0604020202020204" pitchFamily="34" charset="-34"/>
            </a:endParaRPr>
          </a:p>
          <a:p>
            <a:pPr marL="579438"/>
            <a:r>
              <a:rPr lang="th-TH" sz="2000" b="1" dirty="0" smtClean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เพื่อ</a:t>
            </a:r>
            <a:r>
              <a:rPr lang="th-TH" sz="2000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เข้าทำแบบฝึกหัดออนไลน์</a:t>
            </a:r>
          </a:p>
        </p:txBody>
      </p:sp>
      <p:sp>
        <p:nvSpPr>
          <p:cNvPr id="8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667000" y="314739"/>
            <a:ext cx="3784898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2763"/>
            <a:r>
              <a:rPr lang="en-US" sz="2400" b="1" dirty="0">
                <a:solidFill>
                  <a:schemeClr val="tx1"/>
                </a:solidFill>
                <a:cs typeface="FreesiaUPC" panose="020B0604020202020204" pitchFamily="34" charset="-34"/>
              </a:rPr>
              <a:t> Click “</a:t>
            </a:r>
            <a:r>
              <a:rPr lang="en-US" sz="2400" b="1" dirty="0">
                <a:solidFill>
                  <a:srgbClr val="FF0000"/>
                </a:solidFill>
                <a:cs typeface="FreesiaUPC" panose="020B0604020202020204" pitchFamily="34" charset="-34"/>
              </a:rPr>
              <a:t>MyEnglishLab StartUp Level3</a:t>
            </a:r>
            <a:r>
              <a:rPr lang="en-US" sz="2400" b="1" dirty="0">
                <a:solidFill>
                  <a:schemeClr val="tx1"/>
                </a:solidFill>
                <a:cs typeface="FreesiaUPC" panose="020B0604020202020204" pitchFamily="34" charset="-34"/>
              </a:rPr>
              <a:t>”</a:t>
            </a:r>
          </a:p>
        </p:txBody>
      </p:sp>
      <p:sp>
        <p:nvSpPr>
          <p:cNvPr id="10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1058617" y="314739"/>
            <a:ext cx="2057400" cy="928829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4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2" descr="Circle Arrow Click Here - 2yamah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023">
            <a:off x="4372739" y="3456166"/>
            <a:ext cx="1761222" cy="9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88"/>
            <a:ext cx="1219199" cy="10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5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CD0F0-8DFA-4552-9AD0-B9FA2D549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3906" r="9167" b="19880"/>
          <a:stretch/>
        </p:blipFill>
        <p:spPr>
          <a:xfrm>
            <a:off x="457199" y="1676400"/>
            <a:ext cx="8486139" cy="426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6A7E3C-E2C7-4C5B-8097-37EFEBDE9C03}"/>
              </a:ext>
            </a:extLst>
          </p:cNvPr>
          <p:cNvSpPr/>
          <p:nvPr/>
        </p:nvSpPr>
        <p:spPr>
          <a:xfrm>
            <a:off x="1981200" y="3446105"/>
            <a:ext cx="3314700" cy="1447800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6B7F2-B96B-4A64-9C90-F4924388AABC}"/>
              </a:ext>
            </a:extLst>
          </p:cNvPr>
          <p:cNvSpPr txBox="1"/>
          <p:nvPr/>
        </p:nvSpPr>
        <p:spPr>
          <a:xfrm>
            <a:off x="457199" y="3340358"/>
            <a:ext cx="1838305" cy="1553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3305AB7E-0030-415B-991A-F53CAD1F8041}"/>
              </a:ext>
            </a:extLst>
          </p:cNvPr>
          <p:cNvSpPr/>
          <p:nvPr/>
        </p:nvSpPr>
        <p:spPr>
          <a:xfrm>
            <a:off x="5638800" y="320601"/>
            <a:ext cx="3505200" cy="928830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th-TH" b="1" dirty="0">
                <a:solidFill>
                  <a:schemeClr val="tx1"/>
                </a:solidFill>
                <a:latin typeface="+mj-lt"/>
                <a:cs typeface="FreesiaUPC" panose="020B0604020202020204" pitchFamily="34" charset="-34"/>
              </a:rPr>
              <a:t>เลือกกลุ่มเรียนตามที่นักศึกษาลงทะเบียนไว้ </a:t>
            </a:r>
            <a:r>
              <a:rPr lang="th-TH" b="1" u="sng" dirty="0">
                <a:solidFill>
                  <a:srgbClr val="FF0000"/>
                </a:solidFill>
                <a:latin typeface="+mj-lt"/>
                <a:cs typeface="FreesiaUPC" panose="020B0604020202020204" pitchFamily="34" charset="-34"/>
              </a:rPr>
              <a:t>(แจ้งอาจารย์ผู้สอนทันทีหากวิชาหรือกลุ่มเรียนไม่ถูกต้อง)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09F8356-4F6E-4815-824B-F9D0BBBC291F}"/>
              </a:ext>
            </a:extLst>
          </p:cNvPr>
          <p:cNvSpPr/>
          <p:nvPr/>
        </p:nvSpPr>
        <p:spPr>
          <a:xfrm>
            <a:off x="2438400" y="318958"/>
            <a:ext cx="3657600" cy="92883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65138"/>
            <a:r>
              <a:rPr lang="en-US" sz="1450" b="1" dirty="0">
                <a:solidFill>
                  <a:schemeClr val="tx1"/>
                </a:solidFill>
                <a:cs typeface="FreesiaUPC" panose="020B0604020202020204" pitchFamily="34" charset="-34"/>
              </a:rPr>
              <a:t>Click on your course code and group number (please inform the instructor if your course code or group number is incorrect)</a:t>
            </a:r>
          </a:p>
        </p:txBody>
      </p:sp>
      <p:sp>
        <p:nvSpPr>
          <p:cNvPr id="11" name="Arrow: Pentagon 1">
            <a:extLst>
              <a:ext uri="{FF2B5EF4-FFF2-40B4-BE49-F238E27FC236}">
                <a16:creationId xmlns:a16="http://schemas.microsoft.com/office/drawing/2014/main" id="{76C0BA0D-F216-492C-BD8C-529762AD4DE6}"/>
              </a:ext>
            </a:extLst>
          </p:cNvPr>
          <p:cNvSpPr/>
          <p:nvPr/>
        </p:nvSpPr>
        <p:spPr>
          <a:xfrm>
            <a:off x="981368" y="297188"/>
            <a:ext cx="1990432" cy="965553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STEP 5</a:t>
            </a:r>
            <a:endParaRPr lang="th-TH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Picture 4" descr="Free Click Here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80" y="5029199"/>
            <a:ext cx="1120756" cy="11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86432"/>
            <a:ext cx="1135894" cy="101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3740</TotalTime>
  <Words>666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Aharoni</vt:lpstr>
      <vt:lpstr>Andalus</vt:lpstr>
      <vt:lpstr>Angsana New</vt:lpstr>
      <vt:lpstr>Arabic Typesetting</vt:lpstr>
      <vt:lpstr>Arial</vt:lpstr>
      <vt:lpstr>Bell MT</vt:lpstr>
      <vt:lpstr>Book Antiqua</vt:lpstr>
      <vt:lpstr>Bookman Old Style</vt:lpstr>
      <vt:lpstr>Calibri</vt:lpstr>
      <vt:lpstr>Calisto MT</vt:lpstr>
      <vt:lpstr>Cordia New</vt:lpstr>
      <vt:lpstr>DilleniaUPC</vt:lpstr>
      <vt:lpstr>FreesiaUPC</vt:lpstr>
      <vt:lpstr>Georgia</vt:lpstr>
      <vt:lpstr>Wingdings</vt:lpstr>
      <vt:lpstr>Wingdings 2</vt:lpstr>
      <vt:lpstr>Wingdings 3</vt:lpstr>
      <vt:lpstr>Office Theme</vt:lpstr>
      <vt:lpstr>Civic</vt:lpstr>
      <vt:lpstr> MyEnglishLab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MyEnglishLab Orientation</dc:title>
  <dc:creator>Administrator</dc:creator>
  <cp:lastModifiedBy>LT</cp:lastModifiedBy>
  <cp:revision>90</cp:revision>
  <dcterms:created xsi:type="dcterms:W3CDTF">2020-06-26T04:25:05Z</dcterms:created>
  <dcterms:modified xsi:type="dcterms:W3CDTF">2020-08-10T08:38:19Z</dcterms:modified>
</cp:coreProperties>
</file>